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2"/>
  </p:notesMasterIdLst>
  <p:sldIdLst>
    <p:sldId id="1191" r:id="rId3"/>
    <p:sldId id="1192" r:id="rId4"/>
    <p:sldId id="1139" r:id="rId5"/>
    <p:sldId id="1054" r:id="rId6"/>
    <p:sldId id="1109" r:id="rId7"/>
    <p:sldId id="1046" r:id="rId8"/>
    <p:sldId id="1087" r:id="rId9"/>
    <p:sldId id="1141" r:id="rId10"/>
    <p:sldId id="1142" r:id="rId11"/>
    <p:sldId id="1143" r:id="rId12"/>
    <p:sldId id="1156" r:id="rId13"/>
    <p:sldId id="1157" r:id="rId14"/>
    <p:sldId id="1158" r:id="rId15"/>
    <p:sldId id="1159" r:id="rId16"/>
    <p:sldId id="1160" r:id="rId17"/>
    <p:sldId id="1155" r:id="rId18"/>
    <p:sldId id="1144" r:id="rId19"/>
    <p:sldId id="1145" r:id="rId20"/>
    <p:sldId id="1146" r:id="rId21"/>
    <p:sldId id="1147" r:id="rId22"/>
    <p:sldId id="1148" r:id="rId23"/>
    <p:sldId id="1150" r:id="rId24"/>
    <p:sldId id="1149" r:id="rId25"/>
    <p:sldId id="1151" r:id="rId26"/>
    <p:sldId id="1152" r:id="rId27"/>
    <p:sldId id="1153" r:id="rId28"/>
    <p:sldId id="1154" r:id="rId29"/>
    <p:sldId id="1161" r:id="rId30"/>
    <p:sldId id="1162" r:id="rId31"/>
    <p:sldId id="1163" r:id="rId32"/>
    <p:sldId id="1164" r:id="rId33"/>
    <p:sldId id="1165" r:id="rId34"/>
    <p:sldId id="1166" r:id="rId35"/>
    <p:sldId id="1167" r:id="rId36"/>
    <p:sldId id="1168" r:id="rId37"/>
    <p:sldId id="1169" r:id="rId38"/>
    <p:sldId id="1170" r:id="rId39"/>
    <p:sldId id="1171" r:id="rId40"/>
    <p:sldId id="1172" r:id="rId41"/>
    <p:sldId id="1173" r:id="rId42"/>
    <p:sldId id="1174" r:id="rId43"/>
    <p:sldId id="1175" r:id="rId44"/>
    <p:sldId id="1177" r:id="rId45"/>
    <p:sldId id="1176" r:id="rId46"/>
    <p:sldId id="1178" r:id="rId47"/>
    <p:sldId id="1179" r:id="rId48"/>
    <p:sldId id="1180" r:id="rId49"/>
    <p:sldId id="1182" r:id="rId50"/>
    <p:sldId id="1183" r:id="rId51"/>
    <p:sldId id="1184" r:id="rId52"/>
    <p:sldId id="1185" r:id="rId53"/>
    <p:sldId id="1186" r:id="rId54"/>
    <p:sldId id="1187" r:id="rId55"/>
    <p:sldId id="1188" r:id="rId56"/>
    <p:sldId id="1189" r:id="rId57"/>
    <p:sldId id="1190" r:id="rId58"/>
    <p:sldId id="840" r:id="rId59"/>
    <p:sldId id="1051" r:id="rId60"/>
    <p:sldId id="844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1213"/>
    <a:srgbClr val="99FF66"/>
    <a:srgbClr val="00FF00"/>
    <a:srgbClr val="C0C0C0"/>
    <a:srgbClr val="CCFF33"/>
    <a:srgbClr val="99CC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80504" autoAdjust="0"/>
  </p:normalViewPr>
  <p:slideViewPr>
    <p:cSldViewPr>
      <p:cViewPr varScale="1">
        <p:scale>
          <a:sx n="53" d="100"/>
          <a:sy n="53" d="100"/>
        </p:scale>
        <p:origin x="1442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1D5FD4-16A6-4D3E-B375-FD805203E040}" type="datetimeFigureOut">
              <a:rPr lang="en-US"/>
              <a:pPr>
                <a:defRPr/>
              </a:pPr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B181B9-D0BA-4ED4-8689-2B8BB4FF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r-PK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09A577-A7B0-4F30-BC88-F09A795B138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1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Management controls uncertainty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is an attempt to control this uncertain environment through the use of structured techniques such as:-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 Control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Task allocation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Earned Value Analysis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Monitoring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Review Meetings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Each of these elements of project management has a role in defining or controlling the uncertainty which is inherent in all projects.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48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Risk Management provides an approach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provides an approach by which uncertainty can be 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Understood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Assessed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Managed.</a:t>
            </a:r>
          </a:p>
          <a:p>
            <a:pPr lvl="2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within  projects.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It forms an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integral part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of project management.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Effective Project Risk Management is a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critical success factor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for project success.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05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32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Risk Management not an option</a:t>
            </a:r>
          </a:p>
          <a:p>
            <a:endParaRPr lang="en-US" sz="32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Project Management to be effective, Project Risk Management must </a:t>
            </a: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NOT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 considered as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optional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an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additional overhead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task.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Since many elements of project management addresses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inherent uncertainty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The interface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between structured Project Risk Management and the other processes of project management needs to be clear.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outputs of Project Risk Management 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taken into account within many of the project management processes.</a:t>
            </a:r>
            <a:endParaRPr lang="en-US" sz="28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The impact of Project Risk Management outputs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outputs of Project Risk Management can impact:-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Estimating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resource requirements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i="1" kern="0" dirty="0" smtClean="0">
                <a:solidFill>
                  <a:srgbClr val="FF6600"/>
                </a:solidFill>
                <a:latin typeface="+mn-lt"/>
                <a:cs typeface="+mn-cs"/>
              </a:rPr>
              <a:t>cost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duration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Assessing the impact of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proposed scope changes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Planning or re-planning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forward strategy of the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Allocating resources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tasks, and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Reporting progress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stakeholders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None of these actions can be performed properly without a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clear view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risk involved.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processes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effectiveness is increased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using the information and results from Project Risk Management.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24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Outputs from Other Project Management Processes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requires input from other project management processes.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Outputs such as 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Work Breakdown Structure (WBS)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Schedule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Assumptions list, etc.</a:t>
            </a:r>
          </a:p>
          <a:p>
            <a:pPr lvl="1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are all important prerequisites for effective </a:t>
            </a:r>
          </a:p>
          <a:p>
            <a:pPr lvl="1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	Project Risk Management.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9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The Responsibility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Responsibility of Project Risk is so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pervasive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that it is rarely given sufficient central attention.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Not all risk events are independent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Total amount at stake on a project may be highly dependent upon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series of interacting events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“It never rains but it pours.”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series of risk events frequently cross traditional functional responsibility boundaries:-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Causing Classic difficulty of </a:t>
            </a:r>
            <a:r>
              <a:rPr lang="en-US" sz="20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coordination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0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rapid response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lead to </a:t>
            </a:r>
            <a:r>
              <a:rPr lang="en-US" sz="2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disastrous consequences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7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endParaRPr lang="en-US" sz="14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r>
              <a:rPr lang="en-US" sz="14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Ultimate Responsibility</a:t>
            </a:r>
          </a:p>
          <a:p>
            <a:endParaRPr lang="en-US" sz="1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Ultimate responsibility for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identifying risks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a project and their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subsequent treatment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must rest with the </a:t>
            </a:r>
            <a:r>
              <a:rPr lang="en-US" sz="12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sponsor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very threat posed to the successful achievement of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objectives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sufficient reason for project sponsor to recognize this responsibility.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3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endParaRPr lang="en-US" sz="14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r>
              <a:rPr lang="en-US" sz="14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A Particular Case</a:t>
            </a:r>
          </a:p>
          <a:p>
            <a:endParaRPr lang="en-US" sz="1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leader must keep the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on 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Must act with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insufficient information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take decisions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Such risk must be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calculated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not reckless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absence of requisite information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clearly recognized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Collection of the information is either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too costly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too time consuming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simply unavailable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advisable to have a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contingency plan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prepared so that when the information or results do become available, there is a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“full-back” </a:t>
            </a: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position to turn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8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In R&amp;D Projects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Unknowns that can turn into unpleasant surprises may include:-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Technical solutions that do not works as expected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Experiments that fail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Un-anticipated by-products or side-effects, such as:-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Undesirable side-effects of a new drug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Being eclipsed by an unanticipated superior product announcement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an overriding patent application by a competitor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Market research indicating lack of customer acceptance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Escalating product development costs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Product reliability, quality or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producibility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difficulties.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R&amp;D Projects Risk Mitigation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Conducting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parallel development paths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one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approach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does not work then another will.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cost more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but may be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worth it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order to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Maintain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flexibility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Reduce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overall risk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Reduce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elapsed development time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eaLnBrk="1" hangingPunct="1">
              <a:defRPr/>
            </a:pPr>
            <a:r>
              <a:rPr lang="en-US" sz="1400" b="1" dirty="0" smtClean="0"/>
              <a:t>Custom animation effects: horizontal scrolling text</a:t>
            </a:r>
          </a:p>
          <a:p>
            <a:pPr eaLnBrk="1" hangingPunct="1">
              <a:defRPr/>
            </a:pPr>
            <a:r>
              <a:rPr lang="en-US" sz="1400" dirty="0" smtClean="0"/>
              <a:t>(Basic)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text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Slides</a:t>
            </a:r>
            <a:r>
              <a:rPr lang="en-US" dirty="0" smtClean="0"/>
              <a:t> group, click </a:t>
            </a:r>
            <a:r>
              <a:rPr lang="en-US" b="1" dirty="0" smtClean="0"/>
              <a:t>Layout</a:t>
            </a:r>
            <a:r>
              <a:rPr lang="en-US" dirty="0" smtClean="0"/>
              <a:t>, and then click </a:t>
            </a:r>
            <a:r>
              <a:rPr lang="en-US" b="1" dirty="0" smtClean="0"/>
              <a:t>Blank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Text Box</a:t>
            </a:r>
            <a:r>
              <a:rPr lang="en-US" dirty="0" smtClean="0"/>
              <a:t>, and then on the slide, drag to draw the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Enter text in the text box. (</a:t>
            </a:r>
            <a:r>
              <a:rPr lang="en-US" b="1" dirty="0" smtClean="0"/>
              <a:t>Note:</a:t>
            </a:r>
            <a:r>
              <a:rPr lang="en-US" dirty="0" smtClean="0"/>
              <a:t> You may want to add a bullet point at the end of your text, as in the example above. On the </a:t>
            </a:r>
            <a:r>
              <a:rPr lang="en-US" b="1" dirty="0" smtClean="0"/>
              <a:t>Insert</a:t>
            </a:r>
            <a:r>
              <a:rPr lang="en-US" dirty="0" smtClean="0"/>
              <a:t> tab, in the </a:t>
            </a:r>
            <a:r>
              <a:rPr lang="en-US" b="1" dirty="0" smtClean="0"/>
              <a:t>Text</a:t>
            </a:r>
            <a:r>
              <a:rPr lang="en-US" dirty="0" smtClean="0"/>
              <a:t> group, click </a:t>
            </a:r>
            <a:r>
              <a:rPr lang="en-US" b="1" dirty="0" smtClean="0"/>
              <a:t>Symbol</a:t>
            </a:r>
            <a:r>
              <a:rPr lang="en-US" dirty="0" smtClean="0"/>
              <a:t>. In the </a:t>
            </a:r>
            <a:r>
              <a:rPr lang="en-US" b="1" dirty="0" smtClean="0"/>
              <a:t>Symbol</a:t>
            </a:r>
            <a:r>
              <a:rPr lang="en-US" dirty="0" smtClean="0"/>
              <a:t> dialog box, 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(normal text)</a:t>
            </a:r>
            <a:r>
              <a:rPr lang="en-US" dirty="0" smtClean="0"/>
              <a:t>. In the </a:t>
            </a:r>
            <a:r>
              <a:rPr lang="en-US" b="1" dirty="0" smtClean="0"/>
              <a:t>Subset</a:t>
            </a:r>
            <a:r>
              <a:rPr lang="en-US" dirty="0" smtClean="0"/>
              <a:t> list, select </a:t>
            </a:r>
            <a:r>
              <a:rPr lang="en-US" b="1" dirty="0" smtClean="0"/>
              <a:t>General Punctuation</a:t>
            </a:r>
            <a:r>
              <a:rPr lang="en-US" dirty="0" smtClean="0"/>
              <a:t>. In the </a:t>
            </a:r>
            <a:r>
              <a:rPr lang="en-US" b="1" dirty="0" smtClean="0"/>
              <a:t>Character Code </a:t>
            </a:r>
            <a:r>
              <a:rPr lang="en-US" dirty="0" smtClean="0"/>
              <a:t>box, enter </a:t>
            </a:r>
            <a:r>
              <a:rPr lang="en-US" b="1" dirty="0" smtClean="0"/>
              <a:t>2022</a:t>
            </a:r>
            <a:r>
              <a:rPr lang="en-US" dirty="0" smtClean="0"/>
              <a:t> to select </a:t>
            </a:r>
            <a:r>
              <a:rPr lang="en-US" b="1" dirty="0" smtClean="0"/>
              <a:t>BULLET</a:t>
            </a:r>
            <a:r>
              <a:rPr lang="en-US" dirty="0" smtClean="0"/>
              <a:t>, and then click </a:t>
            </a:r>
            <a:r>
              <a:rPr lang="en-US" b="1" dirty="0" smtClean="0"/>
              <a:t>Insert</a:t>
            </a:r>
            <a:r>
              <a:rPr lang="en-US" dirty="0" smtClean="0"/>
              <a:t>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text.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Font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</a:t>
            </a:r>
            <a:r>
              <a:rPr lang="en-US" dirty="0" smtClean="0"/>
              <a:t> list, select </a:t>
            </a:r>
            <a:r>
              <a:rPr lang="en-US" b="1" dirty="0" smtClean="0"/>
              <a:t>Gill Sans MT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Font Size </a:t>
            </a:r>
            <a:r>
              <a:rPr lang="en-US" dirty="0" smtClean="0"/>
              <a:t>list, select </a:t>
            </a:r>
            <a:r>
              <a:rPr lang="en-US" b="1" dirty="0" smtClean="0"/>
              <a:t>36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arrow next to </a:t>
            </a:r>
            <a:r>
              <a:rPr lang="en-US" b="1" dirty="0" smtClean="0"/>
              <a:t>Font</a:t>
            </a:r>
            <a:r>
              <a:rPr lang="en-US" dirty="0" smtClean="0"/>
              <a:t>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 </a:t>
            </a:r>
            <a:r>
              <a:rPr lang="en-US" dirty="0" smtClean="0"/>
              <a:t>click </a:t>
            </a:r>
            <a:r>
              <a:rPr lang="en-US" b="1" dirty="0" smtClean="0"/>
              <a:t>White, Background 1 </a:t>
            </a:r>
            <a:r>
              <a:rPr lang="en-US" dirty="0" smtClean="0"/>
              <a:t>(first row, first option from the left).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Paragraph</a:t>
            </a:r>
            <a:r>
              <a:rPr lang="en-US" dirty="0" smtClean="0"/>
              <a:t> group, click </a:t>
            </a:r>
            <a:r>
              <a:rPr lang="en-US" b="1" dirty="0" smtClean="0"/>
              <a:t>Align Text Left </a:t>
            </a:r>
            <a:r>
              <a:rPr lang="en-US" dirty="0" smtClean="0"/>
              <a:t>to align the text left in the text box. (</a:t>
            </a:r>
            <a:r>
              <a:rPr lang="en-US" b="1" dirty="0" smtClean="0"/>
              <a:t>Note:</a:t>
            </a:r>
            <a:r>
              <a:rPr lang="en-US" dirty="0" smtClean="0"/>
              <a:t> If the text wraps to more than one line, drag the adjustment handles on the text box to widen it until the text fits on one line.)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Drag the text box to the left of the lower left edge of the slide. (</a:t>
            </a:r>
            <a:r>
              <a:rPr lang="en-US" b="1" dirty="0" smtClean="0"/>
              <a:t>Note: </a:t>
            </a:r>
            <a:r>
              <a:rPr lang="en-US" dirty="0" smtClean="0"/>
              <a:t>To see beyond the edges of the slide, on the </a:t>
            </a:r>
            <a:r>
              <a:rPr lang="en-US" b="1" dirty="0" smtClean="0"/>
              <a:t>View</a:t>
            </a:r>
            <a:r>
              <a:rPr lang="en-US" dirty="0" smtClean="0"/>
              <a:t> tab, click </a:t>
            </a:r>
            <a:r>
              <a:rPr lang="en-US" b="1" dirty="0" smtClean="0"/>
              <a:t>Zoom</a:t>
            </a:r>
            <a:r>
              <a:rPr lang="en-US" dirty="0" smtClean="0"/>
              <a:t>, and then in the </a:t>
            </a:r>
            <a:r>
              <a:rPr lang="en-US" b="1" dirty="0" smtClean="0"/>
              <a:t>Zoom</a:t>
            </a:r>
            <a:r>
              <a:rPr lang="en-US" dirty="0" smtClean="0"/>
              <a:t> dialog box, in the </a:t>
            </a:r>
            <a:r>
              <a:rPr lang="en-US" b="1" dirty="0" smtClean="0"/>
              <a:t>Percent</a:t>
            </a:r>
            <a:r>
              <a:rPr lang="en-US" dirty="0" smtClean="0"/>
              <a:t> box, enter </a:t>
            </a:r>
            <a:r>
              <a:rPr lang="en-US" b="1" dirty="0" smtClean="0"/>
              <a:t>40%</a:t>
            </a:r>
            <a:r>
              <a:rPr lang="en-US" dirty="0" smtClean="0"/>
              <a:t>.)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US" dirty="0" smtClean="0"/>
              <a:t>To reproduce the animation effects on this slide, do the following: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Animations</a:t>
            </a:r>
            <a:r>
              <a:rPr lang="en-US" dirty="0" smtClean="0"/>
              <a:t> tab, in the </a:t>
            </a:r>
            <a:r>
              <a:rPr lang="en-US" b="1" dirty="0" smtClean="0"/>
              <a:t>Animations</a:t>
            </a:r>
            <a:r>
              <a:rPr lang="en-US" dirty="0" smtClean="0"/>
              <a:t> group, click </a:t>
            </a:r>
            <a:r>
              <a:rPr lang="en-US" b="1" dirty="0" smtClean="0"/>
              <a:t>Custom Animation</a:t>
            </a:r>
            <a:r>
              <a:rPr lang="en-US" dirty="0" smtClean="0"/>
              <a:t>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On the slide, select the text box. 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Add</a:t>
            </a:r>
            <a:r>
              <a:rPr lang="en-US" dirty="0" smtClean="0"/>
              <a:t> </a:t>
            </a:r>
            <a:r>
              <a:rPr lang="en-US" b="1" dirty="0" smtClean="0"/>
              <a:t>Effect</a:t>
            </a:r>
            <a:r>
              <a:rPr lang="en-US" dirty="0" smtClean="0"/>
              <a:t>, point to </a:t>
            </a:r>
            <a:r>
              <a:rPr lang="en-US" b="1" dirty="0" smtClean="0"/>
              <a:t>Entrance</a:t>
            </a:r>
            <a:r>
              <a:rPr lang="en-US" dirty="0" smtClean="0"/>
              <a:t>, and then click </a:t>
            </a:r>
            <a:r>
              <a:rPr lang="en-US" b="1" dirty="0" smtClean="0"/>
              <a:t>More Effects</a:t>
            </a:r>
            <a:r>
              <a:rPr lang="en-US" dirty="0" smtClean="0"/>
              <a:t>.</a:t>
            </a:r>
            <a:r>
              <a:rPr lang="en-US" b="1" dirty="0" smtClean="0"/>
              <a:t> </a:t>
            </a:r>
            <a:r>
              <a:rPr lang="en-US" dirty="0" smtClean="0"/>
              <a:t>In the </a:t>
            </a:r>
            <a:r>
              <a:rPr lang="en-US" b="1" dirty="0" smtClean="0"/>
              <a:t>Add Entrance Effect</a:t>
            </a:r>
            <a:r>
              <a:rPr lang="en-US" dirty="0" smtClean="0"/>
              <a:t> dialog box, under </a:t>
            </a:r>
            <a:r>
              <a:rPr lang="en-US" b="1" dirty="0" smtClean="0"/>
              <a:t>Basic</a:t>
            </a:r>
            <a:r>
              <a:rPr lang="en-US" dirty="0" smtClean="0"/>
              <a:t>, click </a:t>
            </a:r>
            <a:r>
              <a:rPr lang="en-US" b="1" dirty="0" smtClean="0"/>
              <a:t>Fly In</a:t>
            </a:r>
            <a:r>
              <a:rPr lang="en-US" dirty="0" smtClean="0"/>
              <a:t>. </a:t>
            </a:r>
          </a:p>
          <a:p>
            <a:pPr marL="685800" lvl="1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Select the animation effect (fly-in effect for the text box). Click the arrow to the right of the select effect, and then click </a:t>
            </a:r>
            <a:r>
              <a:rPr lang="en-US" b="1" dirty="0" smtClean="0"/>
              <a:t>Effect Options</a:t>
            </a:r>
            <a:r>
              <a:rPr lang="en-US" dirty="0" smtClean="0"/>
              <a:t>. In the </a:t>
            </a:r>
            <a:r>
              <a:rPr lang="en-US" b="1" dirty="0" smtClean="0"/>
              <a:t>Fly In </a:t>
            </a:r>
            <a:r>
              <a:rPr lang="en-US" dirty="0" smtClean="0"/>
              <a:t>dialog box, do the following: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Effect</a:t>
            </a:r>
            <a:r>
              <a:rPr lang="en-US" dirty="0" smtClean="0"/>
              <a:t> tab, in the </a:t>
            </a:r>
            <a:r>
              <a:rPr lang="en-US" b="1" dirty="0" smtClean="0"/>
              <a:t>Direction </a:t>
            </a:r>
            <a:r>
              <a:rPr lang="en-US" dirty="0" smtClean="0"/>
              <a:t>list, select </a:t>
            </a:r>
            <a:r>
              <a:rPr lang="en-US" b="1" dirty="0" smtClean="0"/>
              <a:t>From Right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Timing</a:t>
            </a:r>
            <a:r>
              <a:rPr lang="en-US" dirty="0" smtClean="0"/>
              <a:t> tab, do the following: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Start</a:t>
            </a:r>
            <a:r>
              <a:rPr lang="en-US" dirty="0" smtClean="0"/>
              <a:t> list, select </a:t>
            </a:r>
            <a:r>
              <a:rPr lang="en-US" b="1" dirty="0" smtClean="0"/>
              <a:t>With Previous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Speed</a:t>
            </a:r>
            <a:r>
              <a:rPr lang="en-US" dirty="0" smtClean="0"/>
              <a:t> box, enter </a:t>
            </a:r>
            <a:r>
              <a:rPr lang="en-US" b="1" dirty="0" smtClean="0"/>
              <a:t>16 seconds</a:t>
            </a:r>
            <a:r>
              <a:rPr lang="en-US" dirty="0" smtClean="0"/>
              <a:t>.</a:t>
            </a:r>
          </a:p>
          <a:p>
            <a:pPr marL="1600200" lvl="3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Repeat</a:t>
            </a:r>
            <a:r>
              <a:rPr lang="en-US" dirty="0" smtClean="0"/>
              <a:t> list, select </a:t>
            </a:r>
            <a:r>
              <a:rPr lang="en-US" b="1" dirty="0" smtClean="0"/>
              <a:t>Until End of Slide</a:t>
            </a:r>
            <a:r>
              <a:rPr lang="en-US" dirty="0" smtClean="0"/>
              <a:t>. 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text box.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Custom</a:t>
            </a:r>
            <a:r>
              <a:rPr lang="en-US" dirty="0" smtClean="0"/>
              <a:t> </a:t>
            </a:r>
            <a:r>
              <a:rPr lang="en-US" b="1" dirty="0" smtClean="0"/>
              <a:t>Animation</a:t>
            </a:r>
            <a:r>
              <a:rPr lang="en-US" dirty="0" smtClean="0"/>
              <a:t> task pane, select the second animation effect (fly-in effect for the second text box). Click the arrow to the right of the selected effect, and then click </a:t>
            </a:r>
            <a:r>
              <a:rPr lang="en-US" b="1" dirty="0" smtClean="0"/>
              <a:t>Timing</a:t>
            </a:r>
            <a:r>
              <a:rPr lang="en-US" dirty="0" smtClean="0"/>
              <a:t>. In the </a:t>
            </a:r>
            <a:r>
              <a:rPr lang="en-US" b="1" dirty="0" smtClean="0"/>
              <a:t>Fly In</a:t>
            </a:r>
            <a:r>
              <a:rPr lang="en-US" dirty="0" smtClean="0"/>
              <a:t> dialog box, on the </a:t>
            </a:r>
            <a:r>
              <a:rPr lang="en-US" b="1" dirty="0" smtClean="0"/>
              <a:t>Timing</a:t>
            </a:r>
            <a:r>
              <a:rPr lang="en-US" dirty="0" smtClean="0"/>
              <a:t> tab, in the </a:t>
            </a:r>
            <a:r>
              <a:rPr lang="en-US" b="1" dirty="0" smtClean="0"/>
              <a:t>Delay</a:t>
            </a:r>
            <a:r>
              <a:rPr lang="en-US" dirty="0" smtClean="0"/>
              <a:t> box, enter </a:t>
            </a:r>
            <a:r>
              <a:rPr lang="en-US" b="1" dirty="0" smtClean="0"/>
              <a:t>8</a:t>
            </a:r>
            <a:r>
              <a:rPr lang="en-US" dirty="0" smtClean="0"/>
              <a:t>. (</a:t>
            </a:r>
            <a:r>
              <a:rPr lang="en-US" b="1" dirty="0" smtClean="0"/>
              <a:t>Note:</a:t>
            </a:r>
            <a:r>
              <a:rPr lang="en-US" dirty="0" smtClean="0"/>
              <a:t> You may need to adjust the delay time if the length of your text is different than the example above.)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drag the second text box on top of the first text box.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Editing</a:t>
            </a:r>
            <a:r>
              <a:rPr lang="en-US" dirty="0" smtClean="0"/>
              <a:t> group, click </a:t>
            </a:r>
            <a:r>
              <a:rPr lang="en-US" b="1" dirty="0" smtClean="0"/>
              <a:t>Select</a:t>
            </a:r>
            <a:r>
              <a:rPr lang="en-US" dirty="0" smtClean="0"/>
              <a:t>, and then click </a:t>
            </a:r>
            <a:r>
              <a:rPr lang="en-US" b="1" dirty="0" smtClean="0"/>
              <a:t>Selection Pane</a:t>
            </a:r>
            <a:r>
              <a:rPr lang="en-US" dirty="0" smtClean="0"/>
              <a:t>.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Selection and Visibility </a:t>
            </a:r>
            <a:r>
              <a:rPr lang="en-US" dirty="0" smtClean="0"/>
              <a:t>pane, press and hold CTRL, and then select both text boxes.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Selected Objects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Center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To reproduce the background effects on this slide, do the following: 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Right-click the slide background area, and then click </a:t>
            </a:r>
            <a:r>
              <a:rPr lang="en-US" b="1" dirty="0" smtClean="0"/>
              <a:t>Format Background</a:t>
            </a:r>
            <a:r>
              <a:rPr lang="en-US" dirty="0" smtClean="0"/>
              <a:t>. In the </a:t>
            </a:r>
            <a:r>
              <a:rPr lang="en-US" b="1" dirty="0" smtClean="0"/>
              <a:t>Format Background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and then select </a:t>
            </a:r>
            <a:r>
              <a:rPr lang="en-US" b="1" dirty="0" smtClean="0"/>
              <a:t>Picture or texture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pane. Under </a:t>
            </a:r>
            <a:r>
              <a:rPr lang="en-US" b="1" dirty="0" smtClean="0"/>
              <a:t>Insert from</a:t>
            </a:r>
            <a:r>
              <a:rPr lang="en-US" dirty="0" smtClean="0"/>
              <a:t>, click </a:t>
            </a:r>
            <a:r>
              <a:rPr lang="en-US" b="1" dirty="0" smtClean="0"/>
              <a:t>File</a:t>
            </a:r>
            <a:r>
              <a:rPr lang="en-US" dirty="0" smtClean="0"/>
              <a:t>. In the </a:t>
            </a:r>
            <a:r>
              <a:rPr lang="en-US" b="1" dirty="0" smtClean="0"/>
              <a:t>Insert Picture </a:t>
            </a:r>
            <a:r>
              <a:rPr lang="en-US" dirty="0" smtClean="0"/>
              <a:t>dialog box, select a picture, and then click </a:t>
            </a:r>
            <a:r>
              <a:rPr lang="en-US" b="1" dirty="0" smtClean="0"/>
              <a:t>Insert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</a:t>
            </a:r>
            <a:r>
              <a:rPr lang="en-US" b="1" dirty="0" smtClean="0"/>
              <a:t>Shapes</a:t>
            </a:r>
            <a:r>
              <a:rPr lang="en-US" dirty="0" smtClean="0"/>
              <a:t>, and then under </a:t>
            </a:r>
            <a:r>
              <a:rPr lang="en-US" b="1" dirty="0" smtClean="0"/>
              <a:t>Rectangles</a:t>
            </a:r>
            <a:r>
              <a:rPr lang="en-US" dirty="0" smtClean="0"/>
              <a:t> click </a:t>
            </a:r>
            <a:r>
              <a:rPr lang="en-US" b="1" dirty="0" smtClean="0"/>
              <a:t>Rectangle </a:t>
            </a:r>
            <a:r>
              <a:rPr lang="en-US" dirty="0" smtClean="0"/>
              <a:t>(first option from the left). On the slide, drag to draw a rectangle.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Size</a:t>
            </a:r>
            <a:r>
              <a:rPr lang="en-US" dirty="0" smtClean="0"/>
              <a:t> group,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Height</a:t>
            </a:r>
            <a:r>
              <a:rPr lang="en-US" dirty="0" smtClean="0"/>
              <a:t> box, enter </a:t>
            </a:r>
            <a:r>
              <a:rPr lang="en-US" b="1" dirty="0" smtClean="0"/>
              <a:t>7.5”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Shape Width</a:t>
            </a:r>
            <a:r>
              <a:rPr lang="en-US" dirty="0" smtClean="0"/>
              <a:t> box, enter </a:t>
            </a:r>
            <a:r>
              <a:rPr lang="en-US" b="1" dirty="0" smtClean="0"/>
              <a:t>1”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Drawing Tools</a:t>
            </a:r>
            <a:r>
              <a:rPr lang="en-US" dirty="0" smtClean="0"/>
              <a:t>, on the </a:t>
            </a:r>
            <a:r>
              <a:rPr lang="en-US" b="1" dirty="0" smtClean="0"/>
              <a:t>Format</a:t>
            </a:r>
            <a:r>
              <a:rPr lang="en-US" dirty="0" smtClean="0"/>
              <a:t> tab, in the </a:t>
            </a:r>
            <a:r>
              <a:rPr lang="en-US" b="1" dirty="0" smtClean="0"/>
              <a:t>Shape Styles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</a:t>
            </a:r>
            <a:r>
              <a:rPr lang="en-US" dirty="0" smtClean="0"/>
              <a:t> </a:t>
            </a:r>
            <a:r>
              <a:rPr lang="en-US" b="1" dirty="0" smtClean="0"/>
              <a:t>Outline</a:t>
            </a:r>
            <a:r>
              <a:rPr lang="en-US" dirty="0" smtClean="0"/>
              <a:t>, and then click </a:t>
            </a:r>
            <a:r>
              <a:rPr lang="en-US" b="1" dirty="0" smtClean="0"/>
              <a:t>No Outline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More Gradients</a:t>
            </a:r>
            <a:r>
              <a:rPr lang="en-US" dirty="0" smtClean="0"/>
              <a:t>. In the </a:t>
            </a:r>
            <a:r>
              <a:rPr lang="en-US" b="1" dirty="0" smtClean="0"/>
              <a:t>Format Shape </a:t>
            </a:r>
            <a:r>
              <a:rPr lang="en-US" dirty="0" smtClean="0"/>
              <a:t>dialog box, click </a:t>
            </a:r>
            <a:r>
              <a:rPr lang="en-US" b="1" dirty="0" smtClean="0"/>
              <a:t>Fill</a:t>
            </a:r>
            <a:r>
              <a:rPr lang="en-US" dirty="0" smtClean="0"/>
              <a:t> in the left pane, select </a:t>
            </a:r>
            <a:r>
              <a:rPr lang="en-US" b="1" dirty="0" smtClean="0"/>
              <a:t>Gradient fill</a:t>
            </a:r>
            <a:r>
              <a:rPr lang="en-US" dirty="0" smtClean="0"/>
              <a:t> in the </a:t>
            </a:r>
            <a:r>
              <a:rPr lang="en-US" b="1" dirty="0" smtClean="0"/>
              <a:t>Fill</a:t>
            </a:r>
            <a:r>
              <a:rPr lang="en-US" dirty="0" smtClean="0"/>
              <a:t> pane, and then do the following: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Type</a:t>
            </a:r>
            <a:r>
              <a:rPr lang="en-US" dirty="0" smtClean="0"/>
              <a:t> list, select </a:t>
            </a:r>
            <a:r>
              <a:rPr lang="en-US" b="1" dirty="0" smtClean="0"/>
              <a:t>Linear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Direction</a:t>
            </a:r>
            <a:r>
              <a:rPr lang="en-US" dirty="0" smtClean="0"/>
              <a:t>, and then click </a:t>
            </a:r>
            <a:r>
              <a:rPr lang="en-US" b="1" dirty="0" smtClean="0"/>
              <a:t>Linear Right </a:t>
            </a:r>
            <a:r>
              <a:rPr lang="en-US" dirty="0" smtClean="0"/>
              <a:t>(first row, fourth option from the left).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Under </a:t>
            </a:r>
            <a:r>
              <a:rPr lang="en-US" b="1" dirty="0" smtClean="0"/>
              <a:t>Gradient stops</a:t>
            </a:r>
            <a:r>
              <a:rPr lang="en-US" dirty="0" smtClean="0"/>
              <a:t>, click </a:t>
            </a:r>
            <a:r>
              <a:rPr lang="en-US" b="1" dirty="0" smtClean="0"/>
              <a:t>Add</a:t>
            </a:r>
            <a:r>
              <a:rPr lang="en-US" dirty="0" smtClean="0"/>
              <a:t> or </a:t>
            </a:r>
            <a:r>
              <a:rPr lang="en-US" b="1" dirty="0" smtClean="0"/>
              <a:t>Remove</a:t>
            </a:r>
            <a:r>
              <a:rPr lang="en-US" dirty="0" smtClean="0"/>
              <a:t> until two stops appear in the drop-down list.</a:t>
            </a:r>
          </a:p>
          <a:p>
            <a:pPr marL="228600" indent="-228600" eaLnBrk="1" hangingPunct="1">
              <a:buFont typeface="+mj-lt"/>
              <a:buAutoNum type="arabicPeriod"/>
              <a:defRPr/>
            </a:pPr>
            <a:r>
              <a:rPr lang="en-US" dirty="0" smtClean="0"/>
              <a:t>Also under </a:t>
            </a:r>
            <a:r>
              <a:rPr lang="en-US" b="1" dirty="0" smtClean="0"/>
              <a:t>Gradient stops</a:t>
            </a:r>
            <a:r>
              <a:rPr lang="en-US" dirty="0" smtClean="0"/>
              <a:t>, customize the gradient stops that you added as follows: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1 </a:t>
            </a:r>
            <a:r>
              <a:rPr lang="en-US" dirty="0" smtClean="0"/>
              <a:t>from the list, and then do the following: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 </a:t>
            </a:r>
            <a:r>
              <a:rPr lang="en-US" dirty="0" smtClean="0"/>
              <a:t>(first row, second option from the left).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0%</a:t>
            </a:r>
            <a:r>
              <a:rPr lang="en-US" dirty="0" smtClean="0"/>
              <a:t>.</a:t>
            </a:r>
          </a:p>
          <a:p>
            <a:pPr marL="685800" lvl="1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Select </a:t>
            </a:r>
            <a:r>
              <a:rPr lang="en-US" b="1" dirty="0" smtClean="0"/>
              <a:t>Stop 2 </a:t>
            </a:r>
            <a:r>
              <a:rPr lang="en-US" dirty="0" smtClean="0"/>
              <a:t>from the list, and then do the following: </a:t>
            </a:r>
          </a:p>
          <a:p>
            <a:pPr marL="1143000" lvl="2" indent="-2286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Stop position </a:t>
            </a:r>
            <a:r>
              <a:rPr lang="en-US" dirty="0" smtClean="0"/>
              <a:t>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Click the button next to </a:t>
            </a:r>
            <a:r>
              <a:rPr lang="en-US" b="1" dirty="0" smtClean="0"/>
              <a:t>Color</a:t>
            </a:r>
            <a:r>
              <a:rPr lang="en-US" dirty="0" smtClean="0"/>
              <a:t>, and then under </a:t>
            </a:r>
            <a:r>
              <a:rPr lang="en-US" b="1" dirty="0" smtClean="0"/>
              <a:t>Theme Colors</a:t>
            </a:r>
            <a:r>
              <a:rPr lang="en-US" dirty="0" smtClean="0"/>
              <a:t> click </a:t>
            </a:r>
            <a:r>
              <a:rPr lang="en-US" b="1" dirty="0" smtClean="0"/>
              <a:t>Black, Text 1, </a:t>
            </a:r>
            <a:r>
              <a:rPr lang="en-US" dirty="0" smtClean="0"/>
              <a:t>(first row, second option from the left). </a:t>
            </a:r>
          </a:p>
          <a:p>
            <a:pPr marL="1143000" lvl="2" indent="-2286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dirty="0" smtClean="0"/>
              <a:t>Transparency</a:t>
            </a:r>
            <a:r>
              <a:rPr lang="en-US" dirty="0" smtClean="0"/>
              <a:t> box, enter </a:t>
            </a:r>
            <a:r>
              <a:rPr lang="en-US" b="1" dirty="0" smtClean="0"/>
              <a:t>100%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On the slide, 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Left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Clipboard</a:t>
            </a:r>
            <a:r>
              <a:rPr lang="en-US" dirty="0" smtClean="0"/>
              <a:t> group, click the arrow under </a:t>
            </a:r>
            <a:r>
              <a:rPr lang="en-US" b="1" dirty="0" smtClean="0"/>
              <a:t>Paste</a:t>
            </a:r>
            <a:r>
              <a:rPr lang="en-US" dirty="0" smtClean="0"/>
              <a:t>, and then click </a:t>
            </a:r>
            <a:r>
              <a:rPr lang="en-US" b="1" dirty="0" smtClean="0"/>
              <a:t>Duplicate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Select the duplicate rectangle.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</a:t>
            </a:r>
            <a:r>
              <a:rPr lang="en-US" dirty="0" smtClean="0"/>
              <a:t> group, click the arrow next to </a:t>
            </a:r>
            <a:r>
              <a:rPr lang="en-US" b="1" dirty="0" smtClean="0"/>
              <a:t>Shape Fill</a:t>
            </a:r>
            <a:r>
              <a:rPr lang="en-US" dirty="0" smtClean="0"/>
              <a:t>, point to </a:t>
            </a:r>
            <a:r>
              <a:rPr lang="en-US" b="1" dirty="0" smtClean="0"/>
              <a:t>Gradient</a:t>
            </a:r>
            <a:r>
              <a:rPr lang="en-US" dirty="0" smtClean="0"/>
              <a:t>, and then click </a:t>
            </a:r>
            <a:r>
              <a:rPr lang="en-US" b="1" dirty="0" smtClean="0"/>
              <a:t>Linear Left </a:t>
            </a:r>
            <a:r>
              <a:rPr lang="en-US" dirty="0" smtClean="0"/>
              <a:t>(second row, third option from the left).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With the duplicate rectangle still selected, on the </a:t>
            </a:r>
            <a:r>
              <a:rPr lang="en-US" b="1" dirty="0" smtClean="0"/>
              <a:t>Home</a:t>
            </a:r>
            <a:r>
              <a:rPr lang="en-US" dirty="0" smtClean="0"/>
              <a:t> tab, in the </a:t>
            </a:r>
            <a:r>
              <a:rPr lang="en-US" b="1" dirty="0" smtClean="0"/>
              <a:t>Drawing </a:t>
            </a:r>
            <a:r>
              <a:rPr lang="en-US" dirty="0" smtClean="0"/>
              <a:t>group, click </a:t>
            </a:r>
            <a:r>
              <a:rPr lang="en-US" b="1" dirty="0" smtClean="0"/>
              <a:t>Arrange</a:t>
            </a:r>
            <a:r>
              <a:rPr lang="en-US" dirty="0" smtClean="0"/>
              <a:t>, point to </a:t>
            </a:r>
            <a:r>
              <a:rPr lang="en-US" b="1" dirty="0" smtClean="0"/>
              <a:t>Align</a:t>
            </a:r>
            <a:r>
              <a:rPr lang="en-US" dirty="0" smtClean="0"/>
              <a:t>, and then do the following: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to Slide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Right</a:t>
            </a:r>
            <a:r>
              <a:rPr lang="en-US" dirty="0" smtClean="0"/>
              <a:t>.</a:t>
            </a:r>
          </a:p>
          <a:p>
            <a:pPr marL="685800" lvl="1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Click </a:t>
            </a:r>
            <a:r>
              <a:rPr lang="en-US" b="1" dirty="0" smtClean="0"/>
              <a:t>Align Middle</a:t>
            </a:r>
            <a:r>
              <a:rPr lang="en-US" dirty="0" smtClean="0"/>
              <a:t>.</a:t>
            </a:r>
          </a:p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25603" name="Slide Image Placeholder 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42267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uncertainties (opportunities and threats)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Known-</a:t>
            </a:r>
            <a:r>
              <a:rPr lang="en-US" sz="2400" b="1" i="1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Knowns</a:t>
            </a: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No uncertainty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(like death is certain and obvious)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Known-Unknowns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</a:rPr>
              <a:t>An identifiable uncertainty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 they exist but we do not know how they will affect us.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Our electricity bill, we know we will get it next month but do not know exactly how much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We know cancer exists but we do not know if we shall fall victim to 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Unknown-Unknowns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</a:rPr>
              <a:t>An unidentifiable uncertainty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item or situation whose existence we cannot imagine.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Before the first case was reported AIDS was an Unknown-Unknown.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Its existence cannot be imagined.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83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b="1" dirty="0" smtClean="0"/>
          </a:p>
          <a:p>
            <a:r>
              <a:rPr lang="en-US" b="1" dirty="0" smtClean="0"/>
              <a:t>Project Risk – Definition</a:t>
            </a:r>
          </a:p>
          <a:p>
            <a:endParaRPr lang="en-US" dirty="0" smtClean="0"/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an un</a:t>
            </a:r>
            <a:r>
              <a:rPr lang="en-US" sz="14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uncertainties (points to consider)</a:t>
            </a:r>
          </a:p>
          <a:p>
            <a:endParaRPr lang="en-US" sz="14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spectrum</a:t>
            </a: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risk events will vary between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Projects are launched to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take advantage of opportunities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Opportunity and Threat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go together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their very nature projects are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risky business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Once all the risks seem to have been thought of there may still be a </a:t>
            </a:r>
            <a:r>
              <a:rPr lang="en-US" sz="12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few remaining</a:t>
            </a:r>
            <a:endParaRPr lang="en-US" sz="1100" kern="0" dirty="0" smtClean="0">
              <a:solidFill>
                <a:srgbClr val="FF6600"/>
              </a:solidFill>
              <a:latin typeface="+mn-lt"/>
              <a:cs typeface="+mn-cs"/>
            </a:endParaRP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certain event or condition that, if it occurs, has a </a:t>
            </a:r>
            <a:r>
              <a:rPr lang="en-US" sz="1200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positive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negative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effect on the </a:t>
            </a:r>
            <a:r>
              <a:rPr lang="en-US" sz="1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objectives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.”</a:t>
            </a: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“Project Risk is the cumulative effect of the chances of </a:t>
            </a:r>
            <a:r>
              <a:rPr lang="en-US" sz="1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uncertain occurrences </a:t>
            </a:r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adversely affecting project objectives.”</a:t>
            </a: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Project Objectives</a:t>
            </a:r>
          </a:p>
          <a:p>
            <a:endParaRPr lang="en-US" sz="12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12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objectives include:-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Scope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728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impact on the project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Scope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associated with changes of scope, or the subsequent need for “fixes” to achieve the required technical deliverables.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Quality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complete tasks to the required level of technical or quality performance.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Schedule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Failure to complete tasks within the estimated time limits, or risks associated with dependency network logic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complete tasks within the estimated budget allowances.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6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impact on the project (points to consider)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Many identifiable risks will have an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impact on two or more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these areas, particularly both schedule and cost.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This leads 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significant overlapping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potential double counting </a:t>
            </a:r>
          </a:p>
          <a:p>
            <a:pPr lvl="2"/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when it comes to making offsetting provisions.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06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(Discrete One-Time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Time Scaled)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Discrete One-Time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Fire and Theft.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Time-Scaled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Flooding or Earthquakes.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probability and magnitude of occurrence varies  with the period of time selected.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Typically insurable (corporate management distinguishes them from business risk)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7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(Deliberately Chosen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Latent)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Deliberately Chosen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Correctly identifying project objectives for a venture opportunity.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Latent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Inherent in a situation or product. (changes in market conditions or a faulty mechanical part).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54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4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054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3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8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86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093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18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1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84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0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34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11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5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1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</a:p>
          <a:p>
            <a:pPr algn="ctr">
              <a:defRPr/>
            </a:pPr>
            <a:r>
              <a:rPr lang="en-US" sz="1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the role of Project Risk management in the overall Project management and define specifically the Project Risk Management Processes </a:t>
            </a:r>
            <a:endParaRPr lang="en-US" sz="12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96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23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13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3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6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801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055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3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372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32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</a:p>
          <a:p>
            <a:endParaRPr lang="en-US" sz="2800" b="1" dirty="0" smtClean="0"/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1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 of Project Risk Management in Project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Processes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Identify Risks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Qualitative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Quantitative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Responses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 and Control Risks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en-US" sz="20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and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</a:p>
          <a:p>
            <a:pPr marL="0" indent="0">
              <a:buFont typeface="Arial" pitchFamily="34" charset="0"/>
              <a:buNone/>
            </a:pP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Direct Property Loss -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Destruction of property by:-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fire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flood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wind storm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Indirect Property Loss -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Somewhat more subtle and involves:-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Extra expenses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renting alternative temporary accommodation or equipment following its damage or destruction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Loss due to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business interruption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operations cannot be continued because the replacement is not immediately available.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7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Management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0" indent="0">
              <a:buFont typeface="Arial" pitchFamily="34" charset="0"/>
              <a:buNone/>
            </a:pP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Liability Loss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the chance of a member of the public filing a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lawsuit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for 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bodily injury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personal injury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property damage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against the contractor.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</a:rPr>
              <a:t>Personal Loss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injuries to employees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such as those contemplated by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Worker’s Compensation Laws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16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</a:p>
          <a:p>
            <a:pPr algn="ctr">
              <a:defRPr/>
            </a:pPr>
            <a:r>
              <a:rPr lang="en-US" sz="28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All projects are uncertain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Uncertainty is inevitable since projects are:-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Unique and temporary undertakings based on assumptions and constraints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Delivering project results to multiple stakeholders with different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181B9-D0BA-4ED4-8689-2B8BB4FF00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1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Freeform 32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Freeform 33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black">
          <a:xfrm>
            <a:off x="609600" y="1524000"/>
            <a:ext cx="115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bg1"/>
                </a:solidFill>
                <a:latin typeface="Arial" charset="0"/>
                <a:cs typeface="+mn-cs"/>
              </a:rPr>
              <a:t>Company</a:t>
            </a:r>
          </a:p>
          <a:p>
            <a:pPr>
              <a:defRPr/>
            </a:pPr>
            <a:r>
              <a:rPr lang="en-US" sz="2600" b="1">
                <a:solidFill>
                  <a:schemeClr val="bg1"/>
                </a:solidFill>
                <a:latin typeface="Arial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D9E773-647E-4019-9720-0F4EEE40C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B7-1EB7-41E9-A4DB-AD16B85A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8983-2699-42DF-B387-ED3D85ECC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C3DC-6540-48F8-B4F3-A8E99E9D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DF6A2-54F9-4122-A31D-A7122C0D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CD6-AEB5-4054-9631-FF395168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69159-89BC-4BB8-AA68-1C1857AA0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DC504-E02E-49EB-A084-86994DBE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3528-4A66-4194-9C81-649F4B86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EC359-2CED-4BD1-887D-76CC23776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68A7-940E-463F-8D10-619E45ED9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1D755-A70D-40A8-9E77-9FC25D9E8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6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7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2B2B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7FF9DB-0616-40BB-A312-55E6B4176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76200"/>
            <a:ext cx="7010400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b="1" spc="200" dirty="0" smtClean="0">
                <a:ln w="19050" cmpd="sng">
                  <a:noFill/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MASTERS IN PROJECT MANAGEMENT</a:t>
            </a:r>
            <a:endParaRPr lang="en-US" sz="4000" b="1" spc="200" dirty="0">
              <a:ln w="19050" cmpd="sng">
                <a:noFill/>
                <a:prstDash val="solid"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r-PK"/>
          </a:p>
        </p:txBody>
      </p:sp>
      <p:sp>
        <p:nvSpPr>
          <p:cNvPr id="18" name="TextBox 17"/>
          <p:cNvSpPr txBox="1"/>
          <p:nvPr/>
        </p:nvSpPr>
        <p:spPr>
          <a:xfrm>
            <a:off x="193763" y="2895600"/>
            <a:ext cx="8863324" cy="26776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</a:t>
            </a:r>
          </a:p>
          <a:p>
            <a:pPr algn="ctr">
              <a:defRPr/>
            </a:pPr>
            <a:r>
              <a:rPr lang="en-US" sz="5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MANAGEMENT</a:t>
            </a:r>
            <a:endParaRPr lang="en-US" sz="5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/>
            <a:r>
              <a:rPr lang="en-US" sz="6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Class: MS(PM)-2(A,B&amp;C)</a:t>
            </a:r>
            <a:endParaRPr lang="en-US" sz="6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1" y="1509289"/>
            <a:ext cx="3962400" cy="87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All projects are uncertain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Uncertainty is inevitable since projects are:-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Unique and temporary undertakings based on assumptions and constraints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Delivering project results to multiple stakeholders with different requirements.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Management controls uncertainty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is an attempt to control this uncertain environment through the use of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structured techniques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such as:-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Planning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 Control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Task allocation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Earned Value Analysis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Monitoring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Review Meetings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Each of these elements of project management has a </a:t>
            </a:r>
            <a:r>
              <a:rPr lang="en-US" sz="2400" b="1" i="1" kern="0" dirty="0">
                <a:solidFill>
                  <a:srgbClr val="FF6600"/>
                </a:solidFill>
                <a:latin typeface="+mn-lt"/>
                <a:cs typeface="+mn-cs"/>
              </a:rPr>
              <a:t>role in defining or controlling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the uncertainty which is inherent in all projects.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Risk Management provides an approach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provides an approach by which uncertainty can be 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Understood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Assessed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Managed.</a:t>
            </a:r>
          </a:p>
          <a:p>
            <a:pPr lvl="2"/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within  projects.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It forms an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integral part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of project management.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Effective Project Risk Management is a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critical success factor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</a:rPr>
              <a:t>for project success.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Project Risk Management not an option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Project Management to be effective, Project Risk Management must </a:t>
            </a:r>
            <a:r>
              <a:rPr lang="en-US" sz="2400" b="1" kern="0" dirty="0" smtClean="0">
                <a:solidFill>
                  <a:srgbClr val="FF0000"/>
                </a:solidFill>
                <a:latin typeface="+mn-lt"/>
                <a:cs typeface="+mn-cs"/>
              </a:rPr>
              <a:t>NOT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 considered as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optional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an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additional overhead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task.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Since many elements of project management addresses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inherent uncertainty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The interface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between structured Project Risk Management and the other processes of project management needs to be clear.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outputs of Project Risk Management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taken into account within many of the project management processes.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The impact of Project Risk Management outputs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outputs of Project Risk Management can </a:t>
            </a: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impact:-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Estimating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resource requirements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2400" i="1" kern="0" dirty="0" smtClean="0">
                <a:solidFill>
                  <a:srgbClr val="FF6600"/>
                </a:solidFill>
                <a:latin typeface="+mn-lt"/>
                <a:cs typeface="+mn-cs"/>
              </a:rPr>
              <a:t>cost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duration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Assessing the impact of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proposed scope changes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Planning or re-planning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forward strategy of the project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Allocating resources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tasks, and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Reporting progress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stakeholders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None of these actions can be performed properly without a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clear view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risk involved.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processes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effectiveness is increased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using the information and results from Project Risk Management.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Outputs from Other Project Management Processes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requires input from other project management processes.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Outputs such as :-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Work Breakdown Structure (WBS)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Estimates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Schedule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Assumptions list, etc.</a:t>
            </a:r>
          </a:p>
          <a:p>
            <a:pPr lvl="1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are all important prerequisites for effective </a:t>
            </a:r>
          </a:p>
          <a:p>
            <a:pPr lvl="1"/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	Project Risk Management.</a:t>
            </a: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63246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The Responsibility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Responsibility of Project Risk is so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pervasive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that it is rarely given sufficient central attention.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kern="0" dirty="0" smtClean="0">
                <a:solidFill>
                  <a:srgbClr val="FF0000"/>
                </a:solidFill>
                <a:latin typeface="+mn-lt"/>
                <a:cs typeface="+mn-cs"/>
              </a:rPr>
              <a:t>Not all risk events are independent</a:t>
            </a:r>
            <a:r>
              <a:rPr 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Total amount at stake on a project may be highly dependent upon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series of interacting events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“It never rains but it pours.”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series of risk events frequently cross traditional functional responsibility boundaries:-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Causing Classic difficulty of </a:t>
            </a:r>
            <a:r>
              <a:rPr lang="en-US" sz="20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coordination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0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rapid response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lead to </a:t>
            </a:r>
            <a:r>
              <a:rPr lang="en-US" sz="20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disastrous consequences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Ultimate Responsibility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Ultimate responsibility for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identifying risks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a project and their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subsequent treatment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must rest with the </a:t>
            </a:r>
            <a:r>
              <a:rPr lang="en-US" sz="2400" b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sponsor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very threat posed to the successful achievement of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objectives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sufficient reason for project sponsor to recognize this responsibility.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A Particular Case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leader must keep the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on schedule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Must act with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insufficient information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take decisions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Such risk must be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calculated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not reckless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absence of requisite information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clearly recognized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Collection of the information is either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too costly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too time consuming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or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simply unavailable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advisable to have a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contingency plan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prepared so that when the information or results do become available, there is a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“full-back”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position to turn to.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In R&amp;D Projects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Unknowns that can turn into unpleasant surprises may include:-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Technical solutions that do not works as expected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Experiments that fail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Un-anticipated by-products or side-effects, such as:-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Undesirable side-effects of a new drug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Being eclipsed by an unanticipated superior product announcement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an overriding patent application by a competitor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Market research indicating lack of customer acceptance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Escalating product development costs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Product reliability, quality or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producibility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difficulties.</a:t>
            </a:r>
          </a:p>
          <a:p>
            <a:pPr marL="1371600" lvl="2" indent="-457200">
              <a:buFont typeface="Arial" pitchFamily="34" charset="0"/>
              <a:buChar char="•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4419600" y="1600200"/>
            <a:ext cx="3442290" cy="4572095"/>
            <a:chOff x="3017520" y="1315858"/>
            <a:chExt cx="3442290" cy="4572095"/>
          </a:xfrm>
          <a:effectLst>
            <a:outerShdw blurRad="342900" dist="254000" dir="7200000" sx="104000" sy="104000" algn="tr" rotWithShape="0">
              <a:prstClr val="black">
                <a:alpha val="30000"/>
              </a:prstClr>
            </a:outerShdw>
          </a:effectLst>
          <a:scene3d>
            <a:camera prst="perspectiveFront" fov="3600000">
              <a:rot lat="20309483" lon="139544" rev="20823190"/>
            </a:camera>
            <a:lightRig rig="soft" dir="t">
              <a:rot lat="0" lon="0" rev="0"/>
            </a:lightRig>
          </a:scene3d>
        </p:grpSpPr>
        <p:pic>
          <p:nvPicPr>
            <p:cNvPr id="7" name="Picture 6" descr="16523613_bird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20" y="1316032"/>
              <a:ext cx="3428941" cy="4571921"/>
            </a:xfrm>
            <a:prstGeom prst="snip1Rect">
              <a:avLst>
                <a:gd name="adj" fmla="val 14381"/>
              </a:avLst>
            </a:prstGeom>
            <a:sp3d extrusionH="107950">
              <a:extrusionClr>
                <a:schemeClr val="bg1"/>
              </a:extrusionClr>
            </a:sp3d>
          </p:spPr>
        </p:pic>
        <p:sp>
          <p:nvSpPr>
            <p:cNvPr id="8" name="Right Triangle 7"/>
            <p:cNvSpPr/>
            <p:nvPr/>
          </p:nvSpPr>
          <p:spPr>
            <a:xfrm>
              <a:off x="5953397" y="1315858"/>
              <a:ext cx="506413" cy="506413"/>
            </a:xfrm>
            <a:prstGeom prst="rtTriangle">
              <a:avLst/>
            </a:prstGeom>
            <a:gradFill flip="none" rotWithShape="1">
              <a:gsLst>
                <a:gs pos="4700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p3d extrusionH="107950"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0647363" y="5983288"/>
            <a:ext cx="11545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PE, PMP, </a:t>
            </a:r>
            <a:r>
              <a:rPr lang="en-US" sz="3600" b="1" spc="120" dirty="0" err="1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PgMP</a:t>
            </a:r>
            <a:r>
              <a:rPr lang="en-US" sz="3600" b="1" spc="120" dirty="0">
                <a:solidFill>
                  <a:schemeClr val="tx2">
                    <a:lumMod val="50000"/>
                  </a:schemeClr>
                </a:solidFill>
                <a:latin typeface="Gill Sans MT" pitchFamily="34" charset="0"/>
              </a:rPr>
              <a:t>, PME, MCT, PRINCE2 Practitioner.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0668000" y="5983288"/>
            <a:ext cx="11506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PE, PMP, </a:t>
            </a:r>
            <a:r>
              <a:rPr lang="en-US" sz="3600" b="1" spc="120" dirty="0" err="1">
                <a:solidFill>
                  <a:schemeClr val="bg1"/>
                </a:solidFill>
                <a:latin typeface="Gill Sans MT" pitchFamily="34" charset="0"/>
                <a:cs typeface="+mn-cs"/>
              </a:rPr>
              <a:t>PgMP</a:t>
            </a:r>
            <a:r>
              <a:rPr lang="en-US" sz="3600" b="1" spc="120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, PME, MCT, PRINCE2 Practitioner.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4114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defRPr/>
            </a:pPr>
            <a:r>
              <a:rPr lang="en-US" sz="5400" b="1" spc="200" dirty="0" smtClean="0">
                <a:ln w="19050" cmpd="sng">
                  <a:noFill/>
                  <a:prstDash val="solid"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Instructor</a:t>
            </a:r>
            <a:endParaRPr lang="en-US" sz="5400" b="1" spc="200" dirty="0">
              <a:ln w="19050" cmpd="sng">
                <a:noFill/>
                <a:prstDash val="solid"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11" name="4-Point Star 10"/>
          <p:cNvSpPr/>
          <p:nvPr/>
        </p:nvSpPr>
        <p:spPr>
          <a:xfrm rot="890656">
            <a:off x="-2238" y="12618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4-Point Star 12"/>
          <p:cNvSpPr/>
          <p:nvPr/>
        </p:nvSpPr>
        <p:spPr>
          <a:xfrm rot="890656">
            <a:off x="1944045" y="420043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4-Point Star 13"/>
          <p:cNvSpPr/>
          <p:nvPr/>
        </p:nvSpPr>
        <p:spPr>
          <a:xfrm rot="890656">
            <a:off x="2391943" y="3345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4-Point Star 15"/>
          <p:cNvSpPr/>
          <p:nvPr/>
        </p:nvSpPr>
        <p:spPr>
          <a:xfrm rot="890656">
            <a:off x="493039" y="493041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 rot="890656">
            <a:off x="1383005" y="310438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371600"/>
            <a:ext cx="5346335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72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Suhail Iqbal</a:t>
            </a:r>
          </a:p>
        </p:txBody>
      </p:sp>
      <p:sp>
        <p:nvSpPr>
          <p:cNvPr id="19" name="4-Point Star 18"/>
          <p:cNvSpPr/>
          <p:nvPr/>
        </p:nvSpPr>
        <p:spPr>
          <a:xfrm rot="890656">
            <a:off x="3024150" y="1500151"/>
            <a:ext cx="469894" cy="469894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4-Point Star 19"/>
          <p:cNvSpPr/>
          <p:nvPr/>
        </p:nvSpPr>
        <p:spPr>
          <a:xfrm rot="890656">
            <a:off x="7201844" y="1715445"/>
            <a:ext cx="350459" cy="350459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4-Point Star 20"/>
          <p:cNvSpPr/>
          <p:nvPr/>
        </p:nvSpPr>
        <p:spPr>
          <a:xfrm rot="890656">
            <a:off x="8106943" y="1629943"/>
            <a:ext cx="266972" cy="266972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4-Point Star 21"/>
          <p:cNvSpPr/>
          <p:nvPr/>
        </p:nvSpPr>
        <p:spPr>
          <a:xfrm rot="890656">
            <a:off x="4150639" y="2093239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4-Point Star 22"/>
          <p:cNvSpPr/>
          <p:nvPr/>
        </p:nvSpPr>
        <p:spPr>
          <a:xfrm rot="890656">
            <a:off x="5674640" y="1636040"/>
            <a:ext cx="321693" cy="321693"/>
          </a:xfrm>
          <a:prstGeom prst="star4">
            <a:avLst>
              <a:gd name="adj" fmla="val 6656"/>
            </a:avLst>
          </a:prstGeom>
          <a:gradFill flip="none" rotWithShape="1">
            <a:gsLst>
              <a:gs pos="0">
                <a:schemeClr val="bg1"/>
              </a:gs>
              <a:gs pos="63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46" y="997160"/>
            <a:ext cx="1550003" cy="182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727" y="996289"/>
            <a:ext cx="2111941" cy="46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6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in Project Management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R&amp;D Projects Risk Mitigation</a:t>
            </a:r>
          </a:p>
          <a:p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Conducting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parallel development paths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one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approach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does not work then another will.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May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cost more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but may be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worth it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 order to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Maintain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flexibility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Reduce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overall risk 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Reduce the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elapsed development time</a:t>
            </a:r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954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uncertainties (opportunities and threats)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Known-</a:t>
            </a:r>
            <a:r>
              <a:rPr lang="en-US" sz="2400" b="1" i="1" kern="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Knowns</a:t>
            </a: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No uncertainty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(like death is certain and obvious)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Known-Unknowns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>
                <a:solidFill>
                  <a:srgbClr val="FF6600"/>
                </a:solidFill>
              </a:rPr>
              <a:t>An identifiable uncertainty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Know they exist but we do not know how they will affect us.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Our electricity bill, we know we will get it next month but do not know exactly how much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We know cancer exists but we do not know if we shall fall victim to 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Unknown-Unknowns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>
                <a:solidFill>
                  <a:srgbClr val="FF6600"/>
                </a:solidFill>
              </a:rPr>
              <a:t>An </a:t>
            </a:r>
            <a:r>
              <a:rPr lang="en-US" sz="2000" b="1" i="1" kern="0" dirty="0" smtClean="0">
                <a:solidFill>
                  <a:srgbClr val="FF6600"/>
                </a:solidFill>
              </a:rPr>
              <a:t>unidentifiable </a:t>
            </a:r>
            <a:r>
              <a:rPr lang="en-US" sz="2000" b="1" i="1" kern="0" dirty="0">
                <a:solidFill>
                  <a:srgbClr val="FF6600"/>
                </a:solidFill>
              </a:rPr>
              <a:t>uncertainty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 item or situation whose existence we cannot imagine.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Before the first case was reported AIDS was an Unknown-Unknown.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Its existence cannot be imagined.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752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uncertainties (points to consider)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spectrum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risk events will vary between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Projects are launched to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take advantage of opportunities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Opportunity and Threat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go together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By their very nature projects are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risky business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Once all the risks seem to have been thought of there may still be a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few remaining</a:t>
            </a:r>
            <a:endParaRPr lang="en-US" sz="2000" kern="0" dirty="0" smtClean="0">
              <a:solidFill>
                <a:srgbClr val="FF6600"/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impact on the project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Scope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associated with changes of scope, or the subsequent need for “fixes” to achieve the required technical deliverables.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Quality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complete tasks to the required level of technical or quality performance.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Schedule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Failure to complete tasks within the estimated time limits, or risks associated with dependency network logic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 Risks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Failure to complete tasks within the estimated budget allowances.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impact on the project (points to consider)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Many identifiable risks will have an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impact on two or more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these areas, particularly both schedule and cost.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This leads to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significant overlapping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potential double counting </a:t>
            </a:r>
          </a:p>
          <a:p>
            <a:pPr lvl="2"/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when it comes to making offsetting provisions.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(Discrete One-Time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Time Scaled)</a:t>
            </a:r>
          </a:p>
          <a:p>
            <a:endParaRPr lang="en-US" sz="2800" b="1" i="1" kern="0" dirty="0" smtClean="0">
              <a:solidFill>
                <a:srgbClr val="7030A0"/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Discrete One-Time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Fire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Theft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Time-Scaled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Flooding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  <a:r>
              <a:rPr lang="en-US" sz="20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Earthquakes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probability and magnitude of occurrence varies  with the period of time selected.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Typically insurable (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corporate management distinguishes them from business risk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(Deliberately Chosen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Latent)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Deliberately Chosen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Correctly identifying project objectives for a venture opportunity.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Latent Risks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Inherent in a situation or product. </a:t>
            </a:r>
            <a:r>
              <a:rPr lang="en-US" sz="2000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(changes in market conditions or a faulty mechanical part).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Types of Risk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w.r.t their nature</a:t>
            </a:r>
          </a:p>
          <a:p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(Sufficiently Remote </a:t>
            </a:r>
            <a:r>
              <a:rPr lang="en-US" sz="2800" b="1" i="1" kern="0" dirty="0" err="1" smtClean="0">
                <a:solidFill>
                  <a:srgbClr val="7030A0"/>
                </a:solidFill>
                <a:latin typeface="+mn-lt"/>
                <a:cs typeface="+mn-cs"/>
              </a:rPr>
              <a:t>vs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 Catastrophic)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Sufficiently Remote Risks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Change in political direction.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Catastrophic Risks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Financial collapse of the sponsoring organization.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6519446"/>
            <a:ext cx="6629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Introduction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defined steps of Project Risk Management describe a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structured approach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</a:t>
            </a:r>
            <a:r>
              <a:rPr lang="en-US" sz="28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understanding and managing risk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a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Risks only exist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relation to project objectives – so it is  important to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define clear objectives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the very start.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Different projects are exposed to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different levels of risk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– so each step in the Project Risk Management process should be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 scalable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meet the varying degrees of risk.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Scalable Elements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3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Scalable elements 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process include:-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Available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Methodology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processes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Tools and Techniques 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used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Supporting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infrastructure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Review and update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frequency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Reporting requirements</a:t>
            </a:r>
            <a:endParaRPr lang="en-US" sz="3200" b="1" i="1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2714"/>
            <a:ext cx="64770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SYLLABUS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40511"/>
              </p:ext>
            </p:extLst>
          </p:nvPr>
        </p:nvGraphicFramePr>
        <p:xfrm>
          <a:off x="228600" y="914401"/>
          <a:ext cx="8686799" cy="5638799"/>
        </p:xfrm>
        <a:graphic>
          <a:graphicData uri="http://schemas.openxmlformats.org/drawingml/2006/table">
            <a:tbl>
              <a:tblPr/>
              <a:tblGrid>
                <a:gridCol w="2590800"/>
                <a:gridCol w="3657600"/>
                <a:gridCol w="2438399"/>
              </a:tblGrid>
              <a:tr h="2907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Content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Learning Objectives</a:t>
                      </a:r>
                      <a:endParaRPr lang="en-US" sz="1400" dirty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09" marR="64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27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kern="1200" dirty="0" smtClean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5.   Risk Management Processes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000" kern="1200" dirty="0" smtClean="0">
                        <a:solidFill>
                          <a:srgbClr val="01121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Role of Project Risk Management in Project Management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Project Risk Management Processes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Plan Risk Management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Identify Risks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Perform Qualitative Risk Management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Perform Quantitative Risk Management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Plan Risk Responses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Monitor and Control Risks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11213"/>
                          </a:solidFill>
                          <a:latin typeface="Calibri"/>
                          <a:ea typeface="Calibri"/>
                          <a:cs typeface="Times New Roman"/>
                        </a:rPr>
                        <a:t>Understand the role of Project Risk management in the overall Project management and define specifically the Project Risk Management Processes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3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Implementation Precondition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559838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 a </a:t>
            </a:r>
            <a:r>
              <a:rPr lang="en-US" sz="32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precondition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for a successful Project Risk Management implementation, it is important to have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clear understanding of the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risk thresholds 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that define </a:t>
            </a:r>
            <a:r>
              <a:rPr lang="en-US" sz="3200" b="1" i="1" kern="0" dirty="0" smtClean="0">
                <a:solidFill>
                  <a:srgbClr val="7030A0"/>
                </a:solidFill>
                <a:latin typeface="+mn-lt"/>
                <a:cs typeface="+mn-cs"/>
              </a:rPr>
              <a:t>key stakeholders’ views 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</a:t>
            </a:r>
            <a:r>
              <a:rPr lang="en-US" sz="3200" b="1" i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acceptable levels of risk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as well as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framework </a:t>
            </a:r>
            <a:r>
              <a:rPr lang="en-US" sz="32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against which identified risks can be assessed.</a:t>
            </a:r>
            <a:endParaRPr lang="en-US" sz="32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Start with an Initiation Step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Management process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always start with an initiation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step,</a:t>
            </a:r>
          </a:p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to ensure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common understanding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agreement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team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other stakeholders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on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approach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parameters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that will be applied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</a:t>
            </a:r>
            <a:r>
              <a:rPr lang="en-US" sz="2400" b="1" i="1" kern="0" dirty="0" smtClean="0">
                <a:solidFill>
                  <a:srgbClr val="00B050"/>
                </a:solidFill>
                <a:latin typeface="+mn-lt"/>
                <a:cs typeface="+mn-cs"/>
              </a:rPr>
              <a:t>managing risk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this project,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as well as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scope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objectives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of the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Project Risk Management process itself.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Actions to Tailor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activities, resources, and attention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appropriate to the project since different projects warrant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different levels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risk management application.</a:t>
            </a:r>
          </a:p>
          <a:p>
            <a:endParaRPr lang="en-US" sz="24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main actions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provide the required tailoring are as follows:-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Define those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objectives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against which risks will be identified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Define how the elements of the Project Risk Management process will be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scaled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this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Define risk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thresholds, tolerances, and the assessment framework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Outputs of Initial Step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outputs from this initial step should be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documented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communicated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then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reviewed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by the </a:t>
            </a:r>
            <a:r>
              <a:rPr lang="en-US" sz="2400" b="1" i="1" kern="0" dirty="0" smtClean="0">
                <a:solidFill>
                  <a:srgbClr val="002060"/>
                </a:solidFill>
                <a:latin typeface="+mn-lt"/>
                <a:cs typeface="+mn-cs"/>
              </a:rPr>
              <a:t>stakeholders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to ensure a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common understanding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of the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scope and objectives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the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Project Risk Management process. </a:t>
            </a:r>
          </a:p>
          <a:p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document should be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formally approved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at a senior level.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Start Identifying Risks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Once the scope and objectives are agreed</a:t>
            </a:r>
          </a:p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Start identifying risk</a:t>
            </a:r>
          </a:p>
          <a:p>
            <a:pPr lvl="1"/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 careful to distinguish genuine risks from non-risks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Cause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Effects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Problems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One or more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techniques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selected as appropriate for meeting the needs of the specific project.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aim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expose and document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all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knowable risks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recognizing that some risks will be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inherently unknowable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others will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emerge later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 project.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2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Identifying Risks – General Considerations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5291554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emergent nature of risk requires the Project Risk Management process to be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iterative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repeating the Identify Risks process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in order to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find risks which were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not evident earlier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the project. </a:t>
            </a:r>
          </a:p>
          <a:p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Input should be sought from a wide range of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stakeholders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when identifying risks,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since </a:t>
            </a:r>
          </a:p>
          <a:p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each will have a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different perspective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 the </a:t>
            </a:r>
          </a:p>
          <a:p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    risks facing the project. </a:t>
            </a:r>
          </a:p>
          <a:p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Historical records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project documents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also </a:t>
            </a:r>
            <a:r>
              <a:rPr lang="en-US" sz="24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 reviewed to identify risks for this project.</a:t>
            </a:r>
            <a:endParaRPr lang="en-US" sz="24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Start Identifying Risks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All identified risks are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recorded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Ideally, a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 owner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designated for each identified risk.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responsibility of the risk owner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800" b="1" i="1" kern="0" dirty="0" smtClean="0">
                <a:solidFill>
                  <a:srgbClr val="FFC000"/>
                </a:solidFill>
                <a:latin typeface="+mn-lt"/>
                <a:cs typeface="+mn-cs"/>
              </a:rPr>
              <a:t>manage the corresponding risk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through all of the subsequent Project Risk Management processes.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Evaluating Risks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Evaluate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importance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each risk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prioritize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individual risks for further attention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Evaluate 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level of overall project risk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Determine appropriate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responses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Qualitative techniques – to address individual risks,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Quantitative techniques – to consider overall effect of risk on the project outcome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Can use both in combination.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Both require different type of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used together, an integral approach should be adopted.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Qualitative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76400"/>
            <a:ext cx="8991600" cy="42672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Used to gain a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better understanding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of individual risks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Consider a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range of characteristics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such as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robability of occurrence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Degree of impact on project objectives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Manageability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Timing of possible impacts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Relationship with other risks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Common causes or effects, etc.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5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Qualitative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Understanding and prioritizing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risks is an essential prerequisite to managing them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 qualitative techniques are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used on most projects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u="sng" kern="0" dirty="0" smtClean="0">
                <a:solidFill>
                  <a:srgbClr val="C00000"/>
                </a:solidFill>
                <a:latin typeface="+mn-lt"/>
                <a:cs typeface="+mn-cs"/>
              </a:rPr>
              <a:t>outputs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from qualitative assessments should be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documented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communicated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lvl="1"/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key project stakeholders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</a:p>
          <a:p>
            <a:pPr lvl="1"/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form a basis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determining appropriate 		responses.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67818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UNIT 5</a:t>
            </a:r>
          </a:p>
          <a:p>
            <a:pPr lvl="0" algn="ctr"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RISK MANAGEMENT PROCESSES</a:t>
            </a:r>
          </a:p>
          <a:p>
            <a:pPr lvl="0" algn="ctr">
              <a:defRPr/>
            </a:pP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MANAGEMENT </a:t>
            </a:r>
          </a:p>
          <a:p>
            <a:pPr algn="ctr">
              <a:defRPr/>
            </a:pP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Class</a:t>
            </a: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: </a:t>
            </a:r>
            <a:r>
              <a:rPr lang="en-US" sz="44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MS(PM)-2 (A,B&amp;C)</a:t>
            </a:r>
            <a:endParaRPr lang="en-US" sz="4400" dirty="0" smtClean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614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Quantitative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Provide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insights into the combined effect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identified risks on the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outcome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Take into account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probabilistic or project-wise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effects, such as,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Correlation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between risks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Interdependency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Feedback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loops,</a:t>
            </a:r>
          </a:p>
          <a:p>
            <a:pPr lvl="2"/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Thereby indicating </a:t>
            </a:r>
          </a:p>
          <a:p>
            <a:pPr lvl="2"/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degree of overall risk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faced by the project.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Quantitative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results of quantitative analysis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used to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focus the development of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appropriate responses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particularly the calculation of required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contingency reserve levels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must be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documented and communicated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inform subsequent actions.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Quantitative techniques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may not be required for all projects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to ensure effective management of risk,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1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Responses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29657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Once individual risks have been prioritized and the degree of overall project risk exposure is understood, appropriate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risk responses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developed using an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iterative process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which continues until an optimal set of responses have been developed.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 range 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possible response strategies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exists for both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threats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opportunities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Responses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29657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owner should select a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suitable strategy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for each individual risk, based on its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characteristics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assessed priority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ensuring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that the strategy is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achievable,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affordable,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cost effective, and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appropriate.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Quantitative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use of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a single strategy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that addresses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several related risks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should be considered whenever possible.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risk owner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is responsible for defining actions to implement the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chosen strategy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These actions may be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delegated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to action owners as appropriate.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risk owner should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monitor actions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determine their effectiveness, and also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identify any secondary risks which may arise because of the implementation of risk responses. 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Quantitative Techniques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478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 addition to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individual risk responses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actions may be taken to respond to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overall project risk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All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response strategies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actions should be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documented and communicated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key project stakeholders and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incorporated into the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project plan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Implementation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954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essential that agreed-upon actions are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implemented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;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otherwise the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 exposure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 remains unchanged.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It is also vital that the Project Risk Management process be </a:t>
            </a:r>
            <a:r>
              <a:rPr lang="en-US" sz="28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repeated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at regular intervals throughout the life of the project.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This will enable the project team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reevaluate the status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previously identified risks,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identify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emergent and secondary risks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and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</a:t>
            </a:r>
            <a:r>
              <a:rPr lang="en-US" sz="24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determine the effectiveness </a:t>
            </a:r>
            <a:r>
              <a:rPr lang="en-US" sz="24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of the Project Risk management process.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Steps/Processes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954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</a:t>
            </a:r>
            <a:r>
              <a:rPr lang="en-US" sz="28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steps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form the Project Risk Management Process:-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 Risk Management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Identify Risks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Perform Qualitative Risk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Perform Quantitative Risk Analysis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 Risk Responses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Monitor and Control Risks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Steps/Processes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480457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 </a:t>
            </a: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Risk Management </a:t>
            </a:r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define the scope and objectives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ensure that the risk process is fully integrated into wider project management.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Identify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Identifies as many knowable risks as practicable.</a:t>
            </a:r>
            <a:endParaRPr lang="en-US" sz="2800" b="1" i="1" kern="0" dirty="0">
              <a:solidFill>
                <a:srgbClr val="FF6600"/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Perform Qualitative Risk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Analysis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Evaluates key characteristics of individual risks enabling them to be prioritized for further action.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Perform Quantitative Risk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Analysis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Evaluates the combined effect of risks on the overall project outcome.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70582"/>
            <a:ext cx="70866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PROJECT RISK MGMT PROCESSES</a:t>
            </a:r>
          </a:p>
          <a:p>
            <a:pPr algn="ctr">
              <a:defRPr/>
            </a:pPr>
            <a:r>
              <a:rPr lang="en-US" sz="32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Steps/Processes</a:t>
            </a:r>
            <a:endParaRPr lang="en-US" sz="32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95400"/>
            <a:ext cx="8991600" cy="4800600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Plan </a:t>
            </a: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Risk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Responses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Determines appropriate response strategies and actions for each individual risk and for overall project risk, and integrates them into a integrated project management plan.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rgbClr val="FF6600"/>
                </a:solidFill>
                <a:latin typeface="+mn-lt"/>
                <a:cs typeface="+mn-cs"/>
              </a:rPr>
              <a:t>Monitor and Control </a:t>
            </a:r>
            <a:r>
              <a:rPr lang="en-US" sz="2800" b="1" i="1" kern="0" dirty="0" smtClean="0">
                <a:solidFill>
                  <a:srgbClr val="FF6600"/>
                </a:solidFill>
                <a:latin typeface="+mn-lt"/>
                <a:cs typeface="+mn-cs"/>
              </a:rPr>
              <a:t>Risks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– Implements agreed-upon actions, reviews changes in project risk exposure, identifies  additional risk management actions as required, and assesses the effectiveness of the Project Risk management process.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LEARNING OBJECTIVE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2057400"/>
            <a:ext cx="8534400" cy="4038600"/>
          </a:xfrm>
          <a:prstGeom prst="rect">
            <a:avLst/>
          </a:prstGeom>
        </p:spPr>
        <p:txBody>
          <a:bodyPr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Understand the role of Project Risk management in the overall Project management and define specifically the Project Risk Management Processes 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-42036"/>
            <a:ext cx="3338512" cy="697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59436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447800"/>
            <a:ext cx="83724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77000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315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419225"/>
            <a:ext cx="72771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562100"/>
            <a:ext cx="72771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95400"/>
            <a:ext cx="72866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733550"/>
            <a:ext cx="73056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6493877"/>
            <a:ext cx="655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Practice Standard for Project Risk Management, 1</a:t>
            </a:r>
            <a:r>
              <a:rPr lang="en-US" sz="1600" b="1" i="1" kern="0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 Ed,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292850" y="2400300"/>
          <a:ext cx="2001838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Clip" r:id="rId3" imgW="1039680" imgH="1139040" progId="">
                  <p:embed/>
                </p:oleObj>
              </mc:Choice>
              <mc:Fallback>
                <p:oleObj name="Clip" r:id="rId3" imgW="1039680" imgH="1139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850" y="2400300"/>
                        <a:ext cx="2001838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827" name="Text Box 3"/>
          <p:cNvSpPr txBox="1">
            <a:spLocks noChangeArrowheads="1"/>
          </p:cNvSpPr>
          <p:nvPr/>
        </p:nvSpPr>
        <p:spPr bwMode="auto">
          <a:xfrm>
            <a:off x="0" y="2721690"/>
            <a:ext cx="6737350" cy="830997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4800" i="1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Review Questions</a:t>
            </a: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811" y="2286000"/>
            <a:ext cx="4288675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THE END</a:t>
            </a:r>
          </a:p>
          <a:p>
            <a:pPr algn="ctr"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</p:txBody>
      </p:sp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76200" y="9144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r-PK" smtClean="0"/>
          </a:p>
        </p:txBody>
      </p:sp>
      <p:pic>
        <p:nvPicPr>
          <p:cNvPr id="22531" name="Picture 3" descr="syscomp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76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RISK MANAGEMENT PROCESSES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CONTENT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524000"/>
            <a:ext cx="85344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Role of Project Risk Management in Project Management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Project Risk Management Processes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Identify Risks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Qualitative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Perform Quantitative Risk Management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Plan Risk Responses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Monitor and Control Risks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en-US" sz="2400" b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514350" indent="-514350" eaLnBrk="0" hangingPunct="0">
              <a:spcBef>
                <a:spcPct val="20000"/>
              </a:spcBef>
              <a:buFontTx/>
              <a:buChar char="•"/>
              <a:tabLst>
                <a:tab pos="1076325" algn="l"/>
              </a:tabLst>
              <a:defRPr/>
            </a:pPr>
            <a:endParaRPr lang="en-US" sz="2400" b="1" kern="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</a:t>
            </a:r>
            <a:r>
              <a:rPr lang="en-US" sz="4000" dirty="0" err="1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Mgmt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371600"/>
            <a:ext cx="8991600" cy="4572000"/>
          </a:xfrm>
          <a:prstGeom prst="rect">
            <a:avLst/>
          </a:prstGeom>
        </p:spPr>
        <p:txBody>
          <a:bodyPr/>
          <a:lstStyle/>
          <a:p>
            <a:r>
              <a:rPr lang="en-US" sz="24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Two Basic Types in Corporate Business Management:-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Risk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Inherent chances of both profit and loss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the particular business endeavor.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Business entities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employ skilled staff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to increase the chances of profit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reduce the chances of loss.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essential purpose is to </a:t>
            </a:r>
            <a:r>
              <a:rPr lang="en-US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maximize profits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  <a:endParaRPr lang="en-US" sz="2800" b="1" i="1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Pure or Insurable Risk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</a:t>
            </a:r>
            <a:r>
              <a:rPr lang="en-US" sz="2400" b="1" i="1" kern="0" dirty="0">
                <a:solidFill>
                  <a:srgbClr val="FF0000"/>
                </a:solidFill>
                <a:latin typeface="+mn-lt"/>
                <a:cs typeface="+mn-cs"/>
              </a:rPr>
              <a:t>only a chance for loss </a:t>
            </a: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and no chance for profit. </a:t>
            </a: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Insurable risks can be further sub-divided into four categories:-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Indirect property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Liability loss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FF0000"/>
                </a:solidFill>
                <a:latin typeface="+mn-lt"/>
                <a:cs typeface="+mn-cs"/>
              </a:rPr>
              <a:t>Personal loss</a:t>
            </a:r>
            <a:endParaRPr lang="en-US" sz="2000" kern="0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</a:t>
            </a:r>
            <a:r>
              <a:rPr lang="en-US" sz="4000" dirty="0" err="1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Mgmt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Direct Property Loss -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Destruction of property by:-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fire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flood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or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wind storm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Indirect Property </a:t>
            </a: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Loss -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Somewhat more subtle and involves:-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Extra expenses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associated with renting alternative temporary accommodation or equipment following its damage or destruction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Loss due to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business interruption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if operations cannot be continued because the replacement is not immediately available.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82714"/>
            <a:ext cx="7086600" cy="12618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sz="36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ROLE OF PROJECT RISK MGMT</a:t>
            </a:r>
            <a:endParaRPr lang="en-US" sz="36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pPr algn="ctr">
              <a:defRPr/>
            </a:pPr>
            <a:r>
              <a:rPr lang="en-US" sz="40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In Corporate Business </a:t>
            </a:r>
            <a:r>
              <a:rPr lang="en-US" sz="4000" dirty="0" err="1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Mgmt</a:t>
            </a:r>
            <a:endParaRPr lang="en-US" sz="40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1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991600" cy="4572000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Liability </a:t>
            </a:r>
            <a:r>
              <a:rPr lang="en-US" sz="2800" b="1" i="1" kern="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Loss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Involves the chance of a member of the public filing a </a:t>
            </a: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lawsuit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for :-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bodily injury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personal injury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 or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b="1" i="1" kern="0" dirty="0" smtClean="0">
                <a:solidFill>
                  <a:srgbClr val="FF0000"/>
                </a:solidFill>
                <a:latin typeface="+mn-lt"/>
                <a:cs typeface="+mn-cs"/>
              </a:rPr>
              <a:t>property damage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against the contractor.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i="1" kern="0" dirty="0" smtClean="0">
                <a:solidFill>
                  <a:schemeClr val="accent1">
                    <a:lumMod val="50000"/>
                  </a:schemeClr>
                </a:solidFill>
              </a:rPr>
              <a:t>Personal Loss</a:t>
            </a:r>
            <a:endParaRPr lang="en-US" sz="2800" b="1" i="1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kern="0" dirty="0">
                <a:solidFill>
                  <a:schemeClr val="accent1">
                    <a:lumMod val="50000"/>
                  </a:schemeClr>
                </a:solidFill>
              </a:rPr>
              <a:t>Involves </a:t>
            </a:r>
            <a:r>
              <a:rPr lang="en-US" sz="2400" b="1" i="1" kern="0" dirty="0" smtClean="0">
                <a:solidFill>
                  <a:srgbClr val="FF0000"/>
                </a:solidFill>
              </a:rPr>
              <a:t>injuries to employees 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such as those contemplated by </a:t>
            </a:r>
            <a:r>
              <a:rPr lang="en-US" sz="2400" b="1" i="1" kern="0" dirty="0" smtClean="0">
                <a:solidFill>
                  <a:srgbClr val="C00000"/>
                </a:solidFill>
              </a:rPr>
              <a:t>Worker’s Compensation Laws</a:t>
            </a:r>
            <a:r>
              <a:rPr lang="en-US" sz="2400" kern="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kern="0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endParaRPr lang="en-US" sz="2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-26988" y="914400"/>
            <a:ext cx="18288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UNIT 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6273225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kern="0" dirty="0">
                <a:solidFill>
                  <a:schemeClr val="accent1">
                    <a:lumMod val="50000"/>
                  </a:schemeClr>
                </a:solidFill>
              </a:rPr>
              <a:t>From 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Project and Program Risk Management, </a:t>
            </a:r>
          </a:p>
          <a:p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Max </a:t>
            </a:r>
            <a:r>
              <a:rPr lang="en-US" sz="1600" b="1" i="1" kern="0" dirty="0" err="1" smtClean="0">
                <a:solidFill>
                  <a:schemeClr val="accent1">
                    <a:lumMod val="50000"/>
                  </a:schemeClr>
                </a:solidFill>
              </a:rPr>
              <a:t>Wideman</a:t>
            </a:r>
            <a:r>
              <a:rPr lang="en-US" sz="1600" b="1" i="1" kern="0" dirty="0" smtClean="0">
                <a:solidFill>
                  <a:schemeClr val="accent1">
                    <a:lumMod val="50000"/>
                  </a:schemeClr>
                </a:solidFill>
              </a:rPr>
              <a:t>, PMI</a:t>
            </a:r>
            <a:endParaRPr lang="en-US" sz="1600" b="1" i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6 Sample presentation slides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2009-07-03T20:36:29Z</outs:dateTime>
      <outs:isPinned>true</outs:isPinned>
    </outs:relatedDate>
    <outs:relatedDate>
      <outs:type>2</outs:type>
      <outs:displayName>Created</outs:displayName>
      <outs:dateTime>2009-04-06T21:56:44Z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Suhail Iqbal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beacon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0FAD83FD-951E-4764-AA6C-5AD6BED77491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11771</TotalTime>
  <Words>6955</Words>
  <Application>Microsoft Office PowerPoint</Application>
  <PresentationFormat>On-screen Show (4:3)</PresentationFormat>
  <Paragraphs>1160</Paragraphs>
  <Slides>59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Courier New</vt:lpstr>
      <vt:lpstr>Franklin Gothic Heavy</vt:lpstr>
      <vt:lpstr>Gill Sans MT</vt:lpstr>
      <vt:lpstr>Symbol</vt:lpstr>
      <vt:lpstr>Times New Roman</vt:lpstr>
      <vt:lpstr>46 Sample presentation slides</vt:lpstr>
      <vt:lpstr>Image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Suhail Iqbal</dc:creator>
  <cp:lastModifiedBy>Suhail Iqbal</cp:lastModifiedBy>
  <cp:revision>623</cp:revision>
  <dcterms:created xsi:type="dcterms:W3CDTF">2009-04-06T21:56:44Z</dcterms:created>
  <dcterms:modified xsi:type="dcterms:W3CDTF">2016-01-29T18:11:05Z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